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9" r:id="rId6"/>
    <p:sldId id="280" r:id="rId7"/>
    <p:sldId id="281" r:id="rId8"/>
    <p:sldId id="282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2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cid:image002.jpg@01D1680C.FD6ADB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076" y="2088667"/>
            <a:ext cx="11130455" cy="1835425"/>
          </a:xfrm>
        </p:spPr>
        <p:txBody>
          <a:bodyPr/>
          <a:lstStyle/>
          <a:p>
            <a:pPr algn="l"/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>
                <a:solidFill>
                  <a:schemeClr val="tx1"/>
                </a:solidFill>
              </a:rPr>
              <a:t/>
            </a:r>
            <a:br>
              <a:rPr lang="en-US" sz="3200" b="1" i="1" dirty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>
                <a:solidFill>
                  <a:schemeClr val="tx1"/>
                </a:solidFill>
              </a:rPr>
              <a:t/>
            </a:r>
            <a:br>
              <a:rPr lang="en-US" sz="3200" b="1" i="1" dirty="0">
                <a:solidFill>
                  <a:schemeClr val="tx1"/>
                </a:solidFill>
              </a:rPr>
            </a:br>
            <a:r>
              <a:rPr lang="en-US" sz="3200" i="1" dirty="0" smtClean="0">
                <a:solidFill>
                  <a:schemeClr val="tx1"/>
                </a:solidFill>
              </a:rPr>
              <a:t>How </a:t>
            </a:r>
            <a:r>
              <a:rPr lang="en-US" sz="3200" i="1" dirty="0">
                <a:solidFill>
                  <a:schemeClr val="tx1"/>
                </a:solidFill>
              </a:rPr>
              <a:t>do informational texts build my understanding about slavery in the United States</a:t>
            </a:r>
            <a:r>
              <a:rPr lang="en-US" sz="3200" i="1" dirty="0" smtClean="0">
                <a:solidFill>
                  <a:schemeClr val="tx1"/>
                </a:solidFill>
              </a:rPr>
              <a:t>?</a:t>
            </a:r>
            <a:r>
              <a:rPr lang="en-US" sz="3200" b="1" i="1" dirty="0">
                <a:solidFill>
                  <a:schemeClr val="tx1"/>
                </a:solidFill>
              </a:rPr>
              <a:t/>
            </a:r>
            <a:br>
              <a:rPr lang="en-US" sz="3200" b="1" i="1" dirty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smtClean="0">
                <a:solidFill>
                  <a:schemeClr val="tx1"/>
                </a:solidFill>
              </a:rPr>
              <a:t/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Module 3:  Narrative of the Life of Frederick Douglass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076" y="4050833"/>
            <a:ext cx="8942927" cy="2491857"/>
          </a:xfrm>
        </p:spPr>
        <p:txBody>
          <a:bodyPr>
            <a:normAutofit/>
          </a:bodyPr>
          <a:lstStyle/>
          <a:p>
            <a:pPr algn="l"/>
            <a:endParaRPr lang="en-US" sz="2800" dirty="0"/>
          </a:p>
          <a:p>
            <a:pPr algn="l"/>
            <a:r>
              <a:rPr lang="en-US" sz="2800" dirty="0"/>
              <a:t>C</a:t>
            </a:r>
            <a:r>
              <a:rPr lang="en-US" sz="2800" dirty="0" smtClean="0"/>
              <a:t>-day Thursday, </a:t>
            </a:r>
            <a:r>
              <a:rPr lang="en-US" sz="2800" dirty="0" smtClean="0"/>
              <a:t>March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</a:t>
            </a:r>
            <a:r>
              <a:rPr lang="en-US" sz="2800" dirty="0" smtClean="0"/>
              <a:t>2018</a:t>
            </a:r>
          </a:p>
          <a:p>
            <a:pPr algn="l"/>
            <a:r>
              <a:rPr lang="en-US" sz="2800" dirty="0"/>
              <a:t>D</a:t>
            </a:r>
            <a:r>
              <a:rPr lang="en-US" sz="2800" dirty="0" smtClean="0"/>
              <a:t>-day Friday, </a:t>
            </a:r>
            <a:r>
              <a:rPr lang="en-US" sz="2800" dirty="0" smtClean="0"/>
              <a:t>March 16</a:t>
            </a:r>
            <a:r>
              <a:rPr lang="en-US" sz="2800" baseline="30000" dirty="0" smtClean="0"/>
              <a:t>th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/>
              <a:t>2018</a:t>
            </a:r>
          </a:p>
          <a:p>
            <a:pPr algn="l"/>
            <a:r>
              <a:rPr lang="en-US" sz="2800" dirty="0" smtClean="0"/>
              <a:t>M3U1L7</a:t>
            </a:r>
            <a:endParaRPr lang="en-US" sz="2800" dirty="0"/>
          </a:p>
        </p:txBody>
      </p:sp>
      <p:pic>
        <p:nvPicPr>
          <p:cNvPr id="1026" name="Picture 2" descr="Image result for frederick dou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018" y="3924092"/>
            <a:ext cx="3429000" cy="2238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9" y="283778"/>
            <a:ext cx="11666482" cy="323491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Homework – </a:t>
            </a:r>
            <a:br>
              <a:rPr lang="en-US" b="1" dirty="0" smtClean="0"/>
            </a:br>
            <a:r>
              <a:rPr lang="en-US" b="1" dirty="0" smtClean="0"/>
              <a:t>Finish writing </a:t>
            </a:r>
            <a:r>
              <a:rPr lang="en-US" b="1" dirty="0" smtClean="0"/>
              <a:t>“</a:t>
            </a:r>
            <a:r>
              <a:rPr lang="en-US" b="1" dirty="0" err="1" smtClean="0"/>
              <a:t>NotLoFD</a:t>
            </a:r>
            <a:r>
              <a:rPr lang="en-US" b="1" dirty="0" smtClean="0"/>
              <a:t>” Excerpt 1 </a:t>
            </a:r>
            <a:r>
              <a:rPr lang="en-US" b="1" dirty="0" smtClean="0"/>
              <a:t>TDQs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2895600"/>
            <a:ext cx="10086863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/>
          </a:p>
          <a:p>
            <a:pPr lvl="1" indent="0">
              <a:buNone/>
            </a:pPr>
            <a:endParaRPr lang="en-US" sz="22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73" y="2676525"/>
            <a:ext cx="3486150" cy="3486150"/>
          </a:xfrm>
          <a:prstGeom prst="rect">
            <a:avLst/>
          </a:prstGeom>
        </p:spPr>
      </p:pic>
      <p:pic>
        <p:nvPicPr>
          <p:cNvPr id="7" name="Picture 6" descr="1450_East_logo_v1_with_tagline_outlines-01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42" y="3985420"/>
            <a:ext cx="1394915" cy="1069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640" y="3985419"/>
            <a:ext cx="2423160" cy="196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2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34" y="609600"/>
            <a:ext cx="8977396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DO-NOW Learning Targets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9807" y="2050230"/>
            <a:ext cx="10184523" cy="388077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 can reread a complex, above grade-level text (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NotLoFD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to better understand and analyze it for multiple meanings.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 cite several pieces of text-based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evidence to support my analysis of our new central text, </a:t>
            </a:r>
            <a:r>
              <a:rPr lang="en-US" sz="36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Narrative of the Life of Frederick Douglass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written by himself.</a:t>
            </a:r>
            <a:endParaRPr lang="en-US" sz="36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7" y="369063"/>
            <a:ext cx="1678857" cy="156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1" y="1930400"/>
            <a:ext cx="9468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04952"/>
            <a:ext cx="11918731" cy="172544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How close reading looks with the </a:t>
            </a:r>
            <a:r>
              <a:rPr lang="en-US" sz="3200" b="1" dirty="0" err="1" smtClean="0">
                <a:solidFill>
                  <a:schemeClr val="tx1"/>
                </a:solidFill>
              </a:rPr>
              <a:t>NotLoFD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>– 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err="1" smtClean="0">
                <a:solidFill>
                  <a:schemeClr val="tx1"/>
                </a:solidFill>
              </a:rPr>
              <a:t>ReReading</a:t>
            </a:r>
            <a:r>
              <a:rPr lang="en-US" sz="3200" b="1" i="1" dirty="0" smtClean="0">
                <a:solidFill>
                  <a:schemeClr val="tx1"/>
                </a:solidFill>
              </a:rPr>
              <a:t> for Multiple Meanings</a:t>
            </a:r>
            <a:endParaRPr lang="en-US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6885" y="1718441"/>
            <a:ext cx="10523620" cy="4322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u="sng" dirty="0" smtClean="0">
                <a:latin typeface="Calibri" panose="020F0502020204030204" pitchFamily="34" charset="0"/>
              </a:rPr>
              <a:t>First read:</a:t>
            </a:r>
            <a:r>
              <a:rPr lang="en-US" sz="4000" dirty="0" smtClean="0">
                <a:latin typeface="Calibri" panose="020F0502020204030204" pitchFamily="34" charset="0"/>
              </a:rPr>
              <a:t>  gist text and annotate evidence </a:t>
            </a:r>
            <a:endParaRPr lang="en-US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b="1" u="sng" dirty="0" smtClean="0">
                <a:latin typeface="Calibri" panose="020F0502020204030204" pitchFamily="34" charset="0"/>
              </a:rPr>
              <a:t>Second read: </a:t>
            </a:r>
            <a:r>
              <a:rPr lang="en-US" sz="4000" dirty="0" smtClean="0">
                <a:latin typeface="Calibri" panose="020F0502020204030204" pitchFamily="34" charset="0"/>
              </a:rPr>
              <a:t>answer comprehension-level questions in a few words</a:t>
            </a:r>
            <a:endParaRPr lang="en-US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b="1" u="sng" dirty="0" smtClean="0">
                <a:latin typeface="Calibri" panose="020F0502020204030204" pitchFamily="34" charset="0"/>
              </a:rPr>
              <a:t>Third read:  </a:t>
            </a:r>
            <a:r>
              <a:rPr lang="en-US" sz="4000" dirty="0" smtClean="0">
                <a:latin typeface="Calibri" panose="020F0502020204030204" pitchFamily="34" charset="0"/>
              </a:rPr>
              <a:t>Jot down notes for TDQ/short-response style analysis questions.  Answer these questions using </a:t>
            </a:r>
            <a:r>
              <a:rPr lang="en-US" sz="4000" b="1" dirty="0" err="1" smtClean="0">
                <a:latin typeface="Calibri" panose="020F0502020204030204" pitchFamily="34" charset="0"/>
              </a:rPr>
              <a:t>CtEAC</a:t>
            </a:r>
            <a:r>
              <a:rPr lang="en-US" sz="4000" dirty="0" smtClean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writing formula </a:t>
            </a:r>
            <a:r>
              <a:rPr lang="en-US" sz="4000" dirty="0" smtClean="0">
                <a:latin typeface="Calibri" panose="020F0502020204030204" pitchFamily="34" charset="0"/>
              </a:rPr>
              <a:t>on separate sheet of paper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91" y="-328"/>
            <a:ext cx="1905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533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Things Close Readers Do 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7876" y="1552102"/>
            <a:ext cx="11682248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the </a:t>
            </a:r>
            <a:r>
              <a:rPr lang="en-US" sz="4000" b="1" i="1" dirty="0"/>
              <a:t>gist</a:t>
            </a:r>
            <a:r>
              <a:rPr lang="en-US" dirty="0"/>
              <a:t> – figure out what the text is mostly </a:t>
            </a:r>
            <a:r>
              <a:rPr lang="en-US" dirty="0" smtClean="0"/>
              <a:t>about</a:t>
            </a:r>
            <a:endParaRPr lang="en-US" dirty="0"/>
          </a:p>
          <a:p>
            <a:r>
              <a:rPr lang="en-US" dirty="0"/>
              <a:t>Cite </a:t>
            </a:r>
            <a:r>
              <a:rPr lang="en-US" dirty="0" smtClean="0"/>
              <a:t>evidence – </a:t>
            </a:r>
            <a:r>
              <a:rPr lang="en-US" b="1" dirty="0" smtClean="0"/>
              <a:t>identify strongest evidence to support analysis of informational text</a:t>
            </a:r>
            <a:endParaRPr lang="en-US" sz="3600" b="1" dirty="0" smtClean="0"/>
          </a:p>
          <a:p>
            <a:r>
              <a:rPr lang="en-US" dirty="0" smtClean="0"/>
              <a:t>Use </a:t>
            </a:r>
            <a:r>
              <a:rPr lang="en-US" dirty="0"/>
              <a:t>details from the text to make inferences</a:t>
            </a:r>
          </a:p>
          <a:p>
            <a:r>
              <a:rPr lang="en-US" b="1" dirty="0"/>
              <a:t>Use context clues to figure out word </a:t>
            </a:r>
            <a:r>
              <a:rPr lang="en-US" b="1" dirty="0" smtClean="0"/>
              <a:t>meanings</a:t>
            </a:r>
          </a:p>
          <a:p>
            <a:r>
              <a:rPr lang="en-US" dirty="0"/>
              <a:t>Continuously think about how all this comes together for </a:t>
            </a:r>
            <a:r>
              <a:rPr lang="en-US" dirty="0" smtClean="0"/>
              <a:t>me </a:t>
            </a:r>
            <a:r>
              <a:rPr lang="en-US" dirty="0"/>
              <a:t>as the </a:t>
            </a:r>
            <a:r>
              <a:rPr lang="en-US" dirty="0" smtClean="0"/>
              <a:t>reader after reading multiple times</a:t>
            </a:r>
            <a:endParaRPr lang="en-US" dirty="0"/>
          </a:p>
          <a:p>
            <a:r>
              <a:rPr lang="en-US" dirty="0"/>
              <a:t>Talk with others about the 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152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Before we read, let’s talk about what we do when we read closely.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39" y="5062532"/>
            <a:ext cx="1796303" cy="2045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311" y="124298"/>
            <a:ext cx="1552102" cy="155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422"/>
            <a:ext cx="10552140" cy="12837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BB FF Protocol: 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r>
              <a:rPr lang="en-US" sz="4000" dirty="0" smtClean="0"/>
              <a:t>(</a:t>
            </a:r>
            <a:r>
              <a:rPr lang="en-US" sz="4000" i="1" dirty="0"/>
              <a:t>from Excerpt 1, paragraph #3) </a:t>
            </a:r>
            <a:r>
              <a:rPr lang="en-US" sz="4000" dirty="0"/>
              <a:t>This paragraph discusses Douglass’s parents.  What does it show about how slavery affected children’s relationships with their parents?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/>
              <a:t>Use </a:t>
            </a:r>
            <a:r>
              <a:rPr lang="en-US" b="1" dirty="0"/>
              <a:t>evidence from the text to support your answer.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19" y="3959084"/>
            <a:ext cx="2352167" cy="26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422"/>
            <a:ext cx="10552140" cy="785509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400" dirty="0" smtClean="0"/>
              <a:t>BB FF Protocol: </a:t>
            </a:r>
            <a:r>
              <a:rPr lang="en-US" b="1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Analyze the impact Frederick Douglass’ mother’s death has on him.  Use evidence from the text to support your answer.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Use </a:t>
            </a:r>
            <a:r>
              <a:rPr lang="en-US" b="1" dirty="0"/>
              <a:t>evidence from the text to support your answer.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922" y="4337457"/>
            <a:ext cx="2352167" cy="26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0422"/>
            <a:ext cx="10552140" cy="9431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BB FF Protocol: 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000" dirty="0"/>
              <a:t>How does having power over their slaves seem to affect the overseer and the owner.  Explain using details from the text.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b="1" dirty="0" smtClean="0"/>
              <a:t>Use </a:t>
            </a:r>
            <a:r>
              <a:rPr lang="en-US" b="1" dirty="0"/>
              <a:t>evidence from the text to support your answer.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20" y="4353223"/>
            <a:ext cx="2352167" cy="267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934" y="609600"/>
            <a:ext cx="8977396" cy="1320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DO-NOW Learning Targets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9807" y="2050230"/>
            <a:ext cx="10184523" cy="388077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 can reread a complex, above grade-level text (</a:t>
            </a:r>
            <a:r>
              <a:rPr lang="en-US" sz="3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NotLoFD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to better understand and analyze it for multiple meanings.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can cite several pieces of text-based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evidence to support my analysis of our new central text, </a:t>
            </a:r>
            <a:r>
              <a:rPr lang="en-US" sz="36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Narrative of the Life of Frederick Douglass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written by himself.</a:t>
            </a:r>
            <a:endParaRPr lang="en-US" sz="3600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77" y="369063"/>
            <a:ext cx="1678857" cy="1561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81" y="1930400"/>
            <a:ext cx="946824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1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83" y="484632"/>
            <a:ext cx="10434565" cy="1609344"/>
          </a:xfrm>
        </p:spPr>
        <p:txBody>
          <a:bodyPr>
            <a:normAutofit/>
          </a:bodyPr>
          <a:lstStyle/>
          <a:p>
            <a:r>
              <a:rPr lang="en-US" b="1" dirty="0" smtClean="0"/>
              <a:t>Exit Ticket – Learning Target Tracker</a:t>
            </a:r>
            <a:endParaRPr lang="en-US" b="1" dirty="0"/>
          </a:p>
        </p:txBody>
      </p:sp>
      <p:pic>
        <p:nvPicPr>
          <p:cNvPr id="5" name="Picture 2" descr="C:\Users\1587230.RCSD\AppData\Local\Microsoft\Windows\Temporary Internet Files\Content.IE5\P2KNEW1G\14202-illustration-of-a-pencil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6635" y="58963"/>
            <a:ext cx="7042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93976"/>
            <a:ext cx="9476161" cy="3885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069">
            <a:off x="222471" y="3986793"/>
            <a:ext cx="1201895" cy="830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6069">
            <a:off x="264514" y="5170511"/>
            <a:ext cx="1201895" cy="8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6E91A0"/>
      </a:accent1>
      <a:accent2>
        <a:srgbClr val="306BC2"/>
      </a:accent2>
      <a:accent3>
        <a:srgbClr val="002060"/>
      </a:accent3>
      <a:accent4>
        <a:srgbClr val="CEDADF"/>
      </a:accent4>
      <a:accent5>
        <a:srgbClr val="738299"/>
      </a:accent5>
      <a:accent6>
        <a:srgbClr val="BC80E0"/>
      </a:accent6>
      <a:hlink>
        <a:srgbClr val="00B0F0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7596</TotalTime>
  <Words>278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    How do informational texts build my understanding about slavery in the United States?   Module 3:  Narrative of the Life of Frederick Douglass</vt:lpstr>
      <vt:lpstr>DO-NOW Learning Targets</vt:lpstr>
      <vt:lpstr>How close reading looks with the NotLoFD –  ReReading for Multiple Meanings</vt:lpstr>
      <vt:lpstr>PowerPoint Presentation</vt:lpstr>
      <vt:lpstr>BB FF Protocol:   (from Excerpt 1, paragraph #3) This paragraph discusses Douglass’s parents.  What does it show about how slavery affected children’s relationships with their parents? Use evidence from the text to support your answer.     </vt:lpstr>
      <vt:lpstr>BB FF Protocol:     Analyze the impact Frederick Douglass’ mother’s death has on him.  Use evidence from the text to support your answer.    Use evidence from the text to support your answer.     </vt:lpstr>
      <vt:lpstr>BB FF Protocol:    How does having power over their slaves seem to affect the overseer and the owner.  Explain using details from the text.   Use evidence from the text to support your answer.     </vt:lpstr>
      <vt:lpstr>DO-NOW Learning Targets</vt:lpstr>
      <vt:lpstr>Exit Ticket – Learning Target Tracker</vt:lpstr>
      <vt:lpstr>Homework –  Finish writing “NotLoFD” Excerpt 1 TDQs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Narrative of the Life of Fredrick Douglass</dc:title>
  <dc:creator>Donlon, Margaret M</dc:creator>
  <cp:lastModifiedBy>Donlon, Margaret M</cp:lastModifiedBy>
  <cp:revision>33</cp:revision>
  <dcterms:created xsi:type="dcterms:W3CDTF">2018-01-26T22:37:48Z</dcterms:created>
  <dcterms:modified xsi:type="dcterms:W3CDTF">2018-03-14T22:00:02Z</dcterms:modified>
</cp:coreProperties>
</file>